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8" r:id="rId2"/>
    <p:sldId id="345" r:id="rId3"/>
    <p:sldId id="309" r:id="rId4"/>
    <p:sldId id="317" r:id="rId5"/>
    <p:sldId id="316" r:id="rId6"/>
    <p:sldId id="315" r:id="rId7"/>
    <p:sldId id="314" r:id="rId8"/>
    <p:sldId id="313" r:id="rId9"/>
    <p:sldId id="312" r:id="rId10"/>
    <p:sldId id="311" r:id="rId11"/>
    <p:sldId id="310" r:id="rId12"/>
    <p:sldId id="323" r:id="rId13"/>
    <p:sldId id="322" r:id="rId14"/>
    <p:sldId id="321" r:id="rId15"/>
    <p:sldId id="320" r:id="rId16"/>
    <p:sldId id="319" r:id="rId17"/>
    <p:sldId id="318" r:id="rId18"/>
    <p:sldId id="329" r:id="rId19"/>
    <p:sldId id="328" r:id="rId20"/>
    <p:sldId id="327" r:id="rId21"/>
    <p:sldId id="326" r:id="rId22"/>
    <p:sldId id="325" r:id="rId23"/>
    <p:sldId id="324" r:id="rId24"/>
    <p:sldId id="335" r:id="rId25"/>
    <p:sldId id="334" r:id="rId26"/>
    <p:sldId id="347" r:id="rId27"/>
    <p:sldId id="348" r:id="rId28"/>
    <p:sldId id="349" r:id="rId29"/>
    <p:sldId id="350" r:id="rId30"/>
    <p:sldId id="351" r:id="rId31"/>
    <p:sldId id="352" r:id="rId32"/>
    <p:sldId id="333" r:id="rId33"/>
    <p:sldId id="332" r:id="rId34"/>
    <p:sldId id="337" r:id="rId35"/>
    <p:sldId id="336" r:id="rId36"/>
    <p:sldId id="353" r:id="rId37"/>
    <p:sldId id="354" r:id="rId38"/>
    <p:sldId id="355" r:id="rId39"/>
    <p:sldId id="356" r:id="rId40"/>
    <p:sldId id="307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62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9A2277-A100-4F8B-A3F6-EE9D5F4B0B87}" type="doc">
      <dgm:prSet loTypeId="urn:microsoft.com/office/officeart/2005/8/layout/hList3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08D846ED-E3F1-4F23-BEA6-1CA841E5993A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dirty="0" smtClean="0"/>
            <a:t>1. По времени возникновения риска </a:t>
          </a:r>
          <a:endParaRPr lang="ru-RU" dirty="0"/>
        </a:p>
      </dgm:t>
    </dgm:pt>
    <dgm:pt modelId="{55348ADD-5A4E-4EC8-9163-C0496F7D2E19}" type="parTrans" cxnId="{84039337-86A5-489F-982A-4E60A1CA3EF5}">
      <dgm:prSet/>
      <dgm:spPr/>
      <dgm:t>
        <a:bodyPr/>
        <a:lstStyle/>
        <a:p>
          <a:endParaRPr lang="ru-RU"/>
        </a:p>
      </dgm:t>
    </dgm:pt>
    <dgm:pt modelId="{0706EAA5-9BD1-4D69-B70D-E793589BD00A}" type="sibTrans" cxnId="{84039337-86A5-489F-982A-4E60A1CA3EF5}">
      <dgm:prSet/>
      <dgm:spPr/>
      <dgm:t>
        <a:bodyPr/>
        <a:lstStyle/>
        <a:p>
          <a:endParaRPr lang="ru-RU"/>
        </a:p>
      </dgm:t>
    </dgm:pt>
    <dgm:pt modelId="{151B0BC7-99BC-4A9B-A363-724993269721}">
      <dgm:prSet phldrT="[Текст]"/>
      <dgm:spPr/>
      <dgm:t>
        <a:bodyPr/>
        <a:lstStyle/>
        <a:p>
          <a:r>
            <a:rPr lang="ru-RU" dirty="0" smtClean="0"/>
            <a:t>ретроспективные</a:t>
          </a:r>
          <a:endParaRPr lang="ru-RU" dirty="0"/>
        </a:p>
      </dgm:t>
    </dgm:pt>
    <dgm:pt modelId="{78025F02-965C-48A5-9599-23A6ED057F3C}" type="parTrans" cxnId="{345925CC-C05A-4317-93EE-8705BA0D45E4}">
      <dgm:prSet/>
      <dgm:spPr/>
      <dgm:t>
        <a:bodyPr/>
        <a:lstStyle/>
        <a:p>
          <a:endParaRPr lang="ru-RU"/>
        </a:p>
      </dgm:t>
    </dgm:pt>
    <dgm:pt modelId="{472E1F84-2814-438A-9739-2BB3B11F025F}" type="sibTrans" cxnId="{345925CC-C05A-4317-93EE-8705BA0D45E4}">
      <dgm:prSet/>
      <dgm:spPr/>
      <dgm:t>
        <a:bodyPr/>
        <a:lstStyle/>
        <a:p>
          <a:endParaRPr lang="ru-RU"/>
        </a:p>
      </dgm:t>
    </dgm:pt>
    <dgm:pt modelId="{6A9EC099-076E-4B6C-A679-7B9A34717FF8}">
      <dgm:prSet phldrT="[Текст]"/>
      <dgm:spPr/>
      <dgm:t>
        <a:bodyPr/>
        <a:lstStyle/>
        <a:p>
          <a:r>
            <a:rPr lang="ru-RU" dirty="0" smtClean="0"/>
            <a:t>текущие </a:t>
          </a:r>
          <a:endParaRPr lang="ru-RU" dirty="0"/>
        </a:p>
      </dgm:t>
    </dgm:pt>
    <dgm:pt modelId="{EC32E30E-C243-41CA-B536-BB262DAFEBC8}" type="parTrans" cxnId="{1E0DDB53-D9CE-4273-A3A6-343EB73009FB}">
      <dgm:prSet/>
      <dgm:spPr/>
      <dgm:t>
        <a:bodyPr/>
        <a:lstStyle/>
        <a:p>
          <a:endParaRPr lang="ru-RU"/>
        </a:p>
      </dgm:t>
    </dgm:pt>
    <dgm:pt modelId="{6FEB2383-2674-467D-9FD1-0674321A372B}" type="sibTrans" cxnId="{1E0DDB53-D9CE-4273-A3A6-343EB73009FB}">
      <dgm:prSet/>
      <dgm:spPr/>
      <dgm:t>
        <a:bodyPr/>
        <a:lstStyle/>
        <a:p>
          <a:endParaRPr lang="ru-RU"/>
        </a:p>
      </dgm:t>
    </dgm:pt>
    <dgm:pt modelId="{EB2CBC18-0E68-4947-AD9F-719C6A493F35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перспективные</a:t>
          </a: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7BFBF15F-381E-4D19-A369-03F1AE405A13}" type="parTrans" cxnId="{ACC81F22-4922-465D-B623-5232172DCF4D}">
      <dgm:prSet/>
      <dgm:spPr/>
      <dgm:t>
        <a:bodyPr/>
        <a:lstStyle/>
        <a:p>
          <a:endParaRPr lang="ru-RU"/>
        </a:p>
      </dgm:t>
    </dgm:pt>
    <dgm:pt modelId="{DD4DC606-8799-4071-B130-524C86F67651}" type="sibTrans" cxnId="{ACC81F22-4922-465D-B623-5232172DCF4D}">
      <dgm:prSet/>
      <dgm:spPr/>
      <dgm:t>
        <a:bodyPr/>
        <a:lstStyle/>
        <a:p>
          <a:endParaRPr lang="ru-RU"/>
        </a:p>
      </dgm:t>
    </dgm:pt>
    <dgm:pt modelId="{D32A1ED8-41D6-4541-A330-25AD77DC25FF}" type="pres">
      <dgm:prSet presAssocID="{259A2277-A100-4F8B-A3F6-EE9D5F4B0B8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63A659-FCBD-4C3B-A323-596A90FE22B4}" type="pres">
      <dgm:prSet presAssocID="{08D846ED-E3F1-4F23-BEA6-1CA841E5993A}" presName="roof" presStyleLbl="dkBgShp" presStyleIdx="0" presStyleCnt="2" custScaleY="110595" custLinFactNeighborX="-875" custLinFactNeighborY="-13245"/>
      <dgm:spPr/>
      <dgm:t>
        <a:bodyPr/>
        <a:lstStyle/>
        <a:p>
          <a:endParaRPr lang="ru-RU"/>
        </a:p>
      </dgm:t>
    </dgm:pt>
    <dgm:pt modelId="{277DE127-830C-4BC1-A1AC-247DACFD4F03}" type="pres">
      <dgm:prSet presAssocID="{08D846ED-E3F1-4F23-BEA6-1CA841E5993A}" presName="pillars" presStyleCnt="0"/>
      <dgm:spPr/>
    </dgm:pt>
    <dgm:pt modelId="{E4D8581E-FE74-4ACD-BDB9-17BA5C3AD834}" type="pres">
      <dgm:prSet presAssocID="{08D846ED-E3F1-4F23-BEA6-1CA841E5993A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5E4C1E-0E3D-4F83-97D1-3B5DA17CC6CA}" type="pres">
      <dgm:prSet presAssocID="{6A9EC099-076E-4B6C-A679-7B9A34717FF8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9EB5C8-B0BE-46C1-997E-37413D7D44C7}" type="pres">
      <dgm:prSet presAssocID="{EB2CBC18-0E68-4947-AD9F-719C6A493F35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464E2C-3AEB-4F46-96E9-B073898EBB9D}" type="pres">
      <dgm:prSet presAssocID="{08D846ED-E3F1-4F23-BEA6-1CA841E5993A}" presName="base" presStyleLbl="dkBgShp" presStyleIdx="1" presStyleCnt="2"/>
      <dgm:spPr>
        <a:solidFill>
          <a:schemeClr val="accent2"/>
        </a:solidFill>
      </dgm:spPr>
      <dgm:t>
        <a:bodyPr/>
        <a:lstStyle/>
        <a:p>
          <a:endParaRPr lang="ru-RU"/>
        </a:p>
      </dgm:t>
    </dgm:pt>
  </dgm:ptLst>
  <dgm:cxnLst>
    <dgm:cxn modelId="{1E0DDB53-D9CE-4273-A3A6-343EB73009FB}" srcId="{08D846ED-E3F1-4F23-BEA6-1CA841E5993A}" destId="{6A9EC099-076E-4B6C-A679-7B9A34717FF8}" srcOrd="1" destOrd="0" parTransId="{EC32E30E-C243-41CA-B536-BB262DAFEBC8}" sibTransId="{6FEB2383-2674-467D-9FD1-0674321A372B}"/>
    <dgm:cxn modelId="{483B23FB-1836-43AE-A56D-28C7661371F1}" type="presOf" srcId="{259A2277-A100-4F8B-A3F6-EE9D5F4B0B87}" destId="{D32A1ED8-41D6-4541-A330-25AD77DC25FF}" srcOrd="0" destOrd="0" presId="urn:microsoft.com/office/officeart/2005/8/layout/hList3"/>
    <dgm:cxn modelId="{84039337-86A5-489F-982A-4E60A1CA3EF5}" srcId="{259A2277-A100-4F8B-A3F6-EE9D5F4B0B87}" destId="{08D846ED-E3F1-4F23-BEA6-1CA841E5993A}" srcOrd="0" destOrd="0" parTransId="{55348ADD-5A4E-4EC8-9163-C0496F7D2E19}" sibTransId="{0706EAA5-9BD1-4D69-B70D-E793589BD00A}"/>
    <dgm:cxn modelId="{DF4E63EF-8F52-4BBC-8A22-09DDDE3C72F3}" type="presOf" srcId="{6A9EC099-076E-4B6C-A679-7B9A34717FF8}" destId="{D95E4C1E-0E3D-4F83-97D1-3B5DA17CC6CA}" srcOrd="0" destOrd="0" presId="urn:microsoft.com/office/officeart/2005/8/layout/hList3"/>
    <dgm:cxn modelId="{345925CC-C05A-4317-93EE-8705BA0D45E4}" srcId="{08D846ED-E3F1-4F23-BEA6-1CA841E5993A}" destId="{151B0BC7-99BC-4A9B-A363-724993269721}" srcOrd="0" destOrd="0" parTransId="{78025F02-965C-48A5-9599-23A6ED057F3C}" sibTransId="{472E1F84-2814-438A-9739-2BB3B11F025F}"/>
    <dgm:cxn modelId="{48B171A2-09CD-4089-BE9F-416E76B43596}" type="presOf" srcId="{08D846ED-E3F1-4F23-BEA6-1CA841E5993A}" destId="{6F63A659-FCBD-4C3B-A323-596A90FE22B4}" srcOrd="0" destOrd="0" presId="urn:microsoft.com/office/officeart/2005/8/layout/hList3"/>
    <dgm:cxn modelId="{5A9CC9F8-8CC1-4D49-9414-770472FADA6D}" type="presOf" srcId="{151B0BC7-99BC-4A9B-A363-724993269721}" destId="{E4D8581E-FE74-4ACD-BDB9-17BA5C3AD834}" srcOrd="0" destOrd="0" presId="urn:microsoft.com/office/officeart/2005/8/layout/hList3"/>
    <dgm:cxn modelId="{54CDAC64-CBA8-437C-9031-628C7A8A0712}" type="presOf" srcId="{EB2CBC18-0E68-4947-AD9F-719C6A493F35}" destId="{2C9EB5C8-B0BE-46C1-997E-37413D7D44C7}" srcOrd="0" destOrd="0" presId="urn:microsoft.com/office/officeart/2005/8/layout/hList3"/>
    <dgm:cxn modelId="{ACC81F22-4922-465D-B623-5232172DCF4D}" srcId="{08D846ED-E3F1-4F23-BEA6-1CA841E5993A}" destId="{EB2CBC18-0E68-4947-AD9F-719C6A493F35}" srcOrd="2" destOrd="0" parTransId="{7BFBF15F-381E-4D19-A369-03F1AE405A13}" sibTransId="{DD4DC606-8799-4071-B130-524C86F67651}"/>
    <dgm:cxn modelId="{866311E2-A484-4C92-9AB6-6F444CFC9CD5}" type="presParOf" srcId="{D32A1ED8-41D6-4541-A330-25AD77DC25FF}" destId="{6F63A659-FCBD-4C3B-A323-596A90FE22B4}" srcOrd="0" destOrd="0" presId="urn:microsoft.com/office/officeart/2005/8/layout/hList3"/>
    <dgm:cxn modelId="{59C139C1-12A6-4D16-B0CE-6C686653F448}" type="presParOf" srcId="{D32A1ED8-41D6-4541-A330-25AD77DC25FF}" destId="{277DE127-830C-4BC1-A1AC-247DACFD4F03}" srcOrd="1" destOrd="0" presId="urn:microsoft.com/office/officeart/2005/8/layout/hList3"/>
    <dgm:cxn modelId="{C0428DE8-016B-4C69-889F-CC484B225560}" type="presParOf" srcId="{277DE127-830C-4BC1-A1AC-247DACFD4F03}" destId="{E4D8581E-FE74-4ACD-BDB9-17BA5C3AD834}" srcOrd="0" destOrd="0" presId="urn:microsoft.com/office/officeart/2005/8/layout/hList3"/>
    <dgm:cxn modelId="{37704775-7396-45C1-B162-5C4A385B6A43}" type="presParOf" srcId="{277DE127-830C-4BC1-A1AC-247DACFD4F03}" destId="{D95E4C1E-0E3D-4F83-97D1-3B5DA17CC6CA}" srcOrd="1" destOrd="0" presId="urn:microsoft.com/office/officeart/2005/8/layout/hList3"/>
    <dgm:cxn modelId="{5D9F0ACD-DDA1-490A-8A4F-6993B43F7398}" type="presParOf" srcId="{277DE127-830C-4BC1-A1AC-247DACFD4F03}" destId="{2C9EB5C8-B0BE-46C1-997E-37413D7D44C7}" srcOrd="2" destOrd="0" presId="urn:microsoft.com/office/officeart/2005/8/layout/hList3"/>
    <dgm:cxn modelId="{5A1D0049-9545-4DC4-801C-249E111A7715}" type="presParOf" srcId="{D32A1ED8-41D6-4541-A330-25AD77DC25FF}" destId="{63464E2C-3AEB-4F46-96E9-B073898EBB9D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CE3C64-9B0D-4840-A2C1-C67A4D586324}" type="doc">
      <dgm:prSet loTypeId="urn:microsoft.com/office/officeart/2005/8/layout/hList3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1A085CF0-304A-4AD8-9D06-7B634B0B45A5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dirty="0" smtClean="0"/>
            <a:t>2. По виду предпринимательской деятельности </a:t>
          </a:r>
          <a:endParaRPr lang="ru-RU" dirty="0"/>
        </a:p>
      </dgm:t>
    </dgm:pt>
    <dgm:pt modelId="{488C5946-AC24-4B67-A4D6-C3102F7C1869}" type="parTrans" cxnId="{A7218FC2-0D99-4BA2-A923-7C6544B8354F}">
      <dgm:prSet/>
      <dgm:spPr/>
      <dgm:t>
        <a:bodyPr/>
        <a:lstStyle/>
        <a:p>
          <a:endParaRPr lang="ru-RU"/>
        </a:p>
      </dgm:t>
    </dgm:pt>
    <dgm:pt modelId="{9253387A-2506-408E-9CD9-C7BEA8EE4D79}" type="sibTrans" cxnId="{A7218FC2-0D99-4BA2-A923-7C6544B8354F}">
      <dgm:prSet/>
      <dgm:spPr/>
      <dgm:t>
        <a:bodyPr/>
        <a:lstStyle/>
        <a:p>
          <a:endParaRPr lang="ru-RU"/>
        </a:p>
      </dgm:t>
    </dgm:pt>
    <dgm:pt modelId="{B7404415-AC9F-44EC-8429-BB0BBB045DEE}">
      <dgm:prSet phldrT="[Текст]"/>
      <dgm:spPr/>
      <dgm:t>
        <a:bodyPr/>
        <a:lstStyle/>
        <a:p>
          <a:r>
            <a:rPr lang="ru-RU" dirty="0" smtClean="0"/>
            <a:t>коммерческий </a:t>
          </a:r>
          <a:endParaRPr lang="ru-RU" dirty="0"/>
        </a:p>
      </dgm:t>
    </dgm:pt>
    <dgm:pt modelId="{189DAD11-CAF0-45A7-A1BC-5BF222128D0B}" type="parTrans" cxnId="{275BDDCA-DE18-4E1B-89CB-122E00DADD07}">
      <dgm:prSet/>
      <dgm:spPr/>
      <dgm:t>
        <a:bodyPr/>
        <a:lstStyle/>
        <a:p>
          <a:endParaRPr lang="ru-RU"/>
        </a:p>
      </dgm:t>
    </dgm:pt>
    <dgm:pt modelId="{85DA003A-C974-4559-8377-B3A1CBEA822D}" type="sibTrans" cxnId="{275BDDCA-DE18-4E1B-89CB-122E00DADD07}">
      <dgm:prSet/>
      <dgm:spPr/>
      <dgm:t>
        <a:bodyPr/>
        <a:lstStyle/>
        <a:p>
          <a:endParaRPr lang="ru-RU"/>
        </a:p>
      </dgm:t>
    </dgm:pt>
    <dgm:pt modelId="{2DE4E6DE-54EB-4014-A0F7-3FF44E5421C5}">
      <dgm:prSet phldrT="[Текст]"/>
      <dgm:spPr/>
      <dgm:t>
        <a:bodyPr/>
        <a:lstStyle/>
        <a:p>
          <a:r>
            <a:rPr lang="ru-RU" dirty="0" smtClean="0"/>
            <a:t>производственный</a:t>
          </a:r>
          <a:endParaRPr lang="ru-RU" dirty="0"/>
        </a:p>
      </dgm:t>
    </dgm:pt>
    <dgm:pt modelId="{855AFDC9-3323-4EA4-A7F7-E871A9D8C740}" type="parTrans" cxnId="{EF04596F-4645-4990-B4BE-41457A18AE0A}">
      <dgm:prSet/>
      <dgm:spPr/>
      <dgm:t>
        <a:bodyPr/>
        <a:lstStyle/>
        <a:p>
          <a:endParaRPr lang="ru-RU"/>
        </a:p>
      </dgm:t>
    </dgm:pt>
    <dgm:pt modelId="{4049DA36-C2CE-4B7F-A63B-694A44A1D9FA}" type="sibTrans" cxnId="{EF04596F-4645-4990-B4BE-41457A18AE0A}">
      <dgm:prSet/>
      <dgm:spPr/>
      <dgm:t>
        <a:bodyPr/>
        <a:lstStyle/>
        <a:p>
          <a:endParaRPr lang="ru-RU"/>
        </a:p>
      </dgm:t>
    </dgm:pt>
    <dgm:pt modelId="{10F64966-5FCB-4E0C-A846-C93662AB4A5D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финансовый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84EEBCB8-C4B7-4262-A8C9-A429455FDD3D}" type="parTrans" cxnId="{97165480-41A9-4FAE-86D3-3F82A775F5B2}">
      <dgm:prSet/>
      <dgm:spPr/>
      <dgm:t>
        <a:bodyPr/>
        <a:lstStyle/>
        <a:p>
          <a:endParaRPr lang="ru-RU"/>
        </a:p>
      </dgm:t>
    </dgm:pt>
    <dgm:pt modelId="{62026714-FCAB-4A1D-875A-76B44FF5CE6C}" type="sibTrans" cxnId="{97165480-41A9-4FAE-86D3-3F82A775F5B2}">
      <dgm:prSet/>
      <dgm:spPr/>
      <dgm:t>
        <a:bodyPr/>
        <a:lstStyle/>
        <a:p>
          <a:endParaRPr lang="ru-RU"/>
        </a:p>
      </dgm:t>
    </dgm:pt>
    <dgm:pt modelId="{4AFD8E7C-63A4-45C9-8C06-FC4127E1330E}" type="pres">
      <dgm:prSet presAssocID="{A1CE3C64-9B0D-4840-A2C1-C67A4D58632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26180F3-77B1-4340-887C-9295EB2B4644}" type="pres">
      <dgm:prSet presAssocID="{1A085CF0-304A-4AD8-9D06-7B634B0B45A5}" presName="roof" presStyleLbl="dkBgShp" presStyleIdx="0" presStyleCnt="2"/>
      <dgm:spPr/>
      <dgm:t>
        <a:bodyPr/>
        <a:lstStyle/>
        <a:p>
          <a:endParaRPr lang="ru-RU"/>
        </a:p>
      </dgm:t>
    </dgm:pt>
    <dgm:pt modelId="{CCAB724F-B99C-4504-A596-A7429E27D3C6}" type="pres">
      <dgm:prSet presAssocID="{1A085CF0-304A-4AD8-9D06-7B634B0B45A5}" presName="pillars" presStyleCnt="0"/>
      <dgm:spPr/>
    </dgm:pt>
    <dgm:pt modelId="{C9F47A20-9872-4605-AB88-5FBA45E0D14A}" type="pres">
      <dgm:prSet presAssocID="{1A085CF0-304A-4AD8-9D06-7B634B0B45A5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F7DF0E-9984-498B-B97D-9B708DCF23DC}" type="pres">
      <dgm:prSet presAssocID="{2DE4E6DE-54EB-4014-A0F7-3FF44E5421C5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6BB12B-CA67-4C20-8FCE-D993AA6D6417}" type="pres">
      <dgm:prSet presAssocID="{10F64966-5FCB-4E0C-A846-C93662AB4A5D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46D6DB-F6F6-4150-8175-0EB1459D8633}" type="pres">
      <dgm:prSet presAssocID="{1A085CF0-304A-4AD8-9D06-7B634B0B45A5}" presName="base" presStyleLbl="dkBgShp" presStyleIdx="1" presStyleCnt="2"/>
      <dgm:spPr>
        <a:solidFill>
          <a:schemeClr val="accent2"/>
        </a:solidFill>
      </dgm:spPr>
      <dgm:t>
        <a:bodyPr/>
        <a:lstStyle/>
        <a:p>
          <a:endParaRPr lang="ru-RU"/>
        </a:p>
      </dgm:t>
    </dgm:pt>
  </dgm:ptLst>
  <dgm:cxnLst>
    <dgm:cxn modelId="{97165480-41A9-4FAE-86D3-3F82A775F5B2}" srcId="{1A085CF0-304A-4AD8-9D06-7B634B0B45A5}" destId="{10F64966-5FCB-4E0C-A846-C93662AB4A5D}" srcOrd="2" destOrd="0" parTransId="{84EEBCB8-C4B7-4262-A8C9-A429455FDD3D}" sibTransId="{62026714-FCAB-4A1D-875A-76B44FF5CE6C}"/>
    <dgm:cxn modelId="{275BDDCA-DE18-4E1B-89CB-122E00DADD07}" srcId="{1A085CF0-304A-4AD8-9D06-7B634B0B45A5}" destId="{B7404415-AC9F-44EC-8429-BB0BBB045DEE}" srcOrd="0" destOrd="0" parTransId="{189DAD11-CAF0-45A7-A1BC-5BF222128D0B}" sibTransId="{85DA003A-C974-4559-8377-B3A1CBEA822D}"/>
    <dgm:cxn modelId="{A07A1BA3-7602-472A-BA83-99579091C87A}" type="presOf" srcId="{B7404415-AC9F-44EC-8429-BB0BBB045DEE}" destId="{C9F47A20-9872-4605-AB88-5FBA45E0D14A}" srcOrd="0" destOrd="0" presId="urn:microsoft.com/office/officeart/2005/8/layout/hList3"/>
    <dgm:cxn modelId="{30588583-26BB-408E-8CDB-F1B90B5A648B}" type="presOf" srcId="{2DE4E6DE-54EB-4014-A0F7-3FF44E5421C5}" destId="{66F7DF0E-9984-498B-B97D-9B708DCF23DC}" srcOrd="0" destOrd="0" presId="urn:microsoft.com/office/officeart/2005/8/layout/hList3"/>
    <dgm:cxn modelId="{A7218FC2-0D99-4BA2-A923-7C6544B8354F}" srcId="{A1CE3C64-9B0D-4840-A2C1-C67A4D586324}" destId="{1A085CF0-304A-4AD8-9D06-7B634B0B45A5}" srcOrd="0" destOrd="0" parTransId="{488C5946-AC24-4B67-A4D6-C3102F7C1869}" sibTransId="{9253387A-2506-408E-9CD9-C7BEA8EE4D79}"/>
    <dgm:cxn modelId="{7E060377-6773-4103-BFE2-6E17E1AFFDBB}" type="presOf" srcId="{1A085CF0-304A-4AD8-9D06-7B634B0B45A5}" destId="{C26180F3-77B1-4340-887C-9295EB2B4644}" srcOrd="0" destOrd="0" presId="urn:microsoft.com/office/officeart/2005/8/layout/hList3"/>
    <dgm:cxn modelId="{760DD46B-E92E-4735-A8A7-675F3D247BB2}" type="presOf" srcId="{10F64966-5FCB-4E0C-A846-C93662AB4A5D}" destId="{B06BB12B-CA67-4C20-8FCE-D993AA6D6417}" srcOrd="0" destOrd="0" presId="urn:microsoft.com/office/officeart/2005/8/layout/hList3"/>
    <dgm:cxn modelId="{EF04596F-4645-4990-B4BE-41457A18AE0A}" srcId="{1A085CF0-304A-4AD8-9D06-7B634B0B45A5}" destId="{2DE4E6DE-54EB-4014-A0F7-3FF44E5421C5}" srcOrd="1" destOrd="0" parTransId="{855AFDC9-3323-4EA4-A7F7-E871A9D8C740}" sibTransId="{4049DA36-C2CE-4B7F-A63B-694A44A1D9FA}"/>
    <dgm:cxn modelId="{075BB260-9A6F-4CB5-AA68-D641CB8F6C3B}" type="presOf" srcId="{A1CE3C64-9B0D-4840-A2C1-C67A4D586324}" destId="{4AFD8E7C-63A4-45C9-8C06-FC4127E1330E}" srcOrd="0" destOrd="0" presId="urn:microsoft.com/office/officeart/2005/8/layout/hList3"/>
    <dgm:cxn modelId="{C248F212-6EC9-456F-BDCB-D0CC775A1788}" type="presParOf" srcId="{4AFD8E7C-63A4-45C9-8C06-FC4127E1330E}" destId="{C26180F3-77B1-4340-887C-9295EB2B4644}" srcOrd="0" destOrd="0" presId="urn:microsoft.com/office/officeart/2005/8/layout/hList3"/>
    <dgm:cxn modelId="{C3C6BF97-1C6D-4D6B-8445-2505AE683F45}" type="presParOf" srcId="{4AFD8E7C-63A4-45C9-8C06-FC4127E1330E}" destId="{CCAB724F-B99C-4504-A596-A7429E27D3C6}" srcOrd="1" destOrd="0" presId="urn:microsoft.com/office/officeart/2005/8/layout/hList3"/>
    <dgm:cxn modelId="{D0F01C74-D454-4E1D-AA77-2BE190D45C1A}" type="presParOf" srcId="{CCAB724F-B99C-4504-A596-A7429E27D3C6}" destId="{C9F47A20-9872-4605-AB88-5FBA45E0D14A}" srcOrd="0" destOrd="0" presId="urn:microsoft.com/office/officeart/2005/8/layout/hList3"/>
    <dgm:cxn modelId="{73A367A2-9F6C-491F-9DB9-6F462FF82835}" type="presParOf" srcId="{CCAB724F-B99C-4504-A596-A7429E27D3C6}" destId="{66F7DF0E-9984-498B-B97D-9B708DCF23DC}" srcOrd="1" destOrd="0" presId="urn:microsoft.com/office/officeart/2005/8/layout/hList3"/>
    <dgm:cxn modelId="{3D443137-6891-4D4C-AF80-C1DC0CE1F302}" type="presParOf" srcId="{CCAB724F-B99C-4504-A596-A7429E27D3C6}" destId="{B06BB12B-CA67-4C20-8FCE-D993AA6D6417}" srcOrd="2" destOrd="0" presId="urn:microsoft.com/office/officeart/2005/8/layout/hList3"/>
    <dgm:cxn modelId="{EC18B4A0-0811-410F-B18D-27D37A262768}" type="presParOf" srcId="{4AFD8E7C-63A4-45C9-8C06-FC4127E1330E}" destId="{8B46D6DB-F6F6-4150-8175-0EB1459D863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63A659-FCBD-4C3B-A323-596A90FE22B4}">
      <dsp:nvSpPr>
        <dsp:cNvPr id="0" name=""/>
        <dsp:cNvSpPr/>
      </dsp:nvSpPr>
      <dsp:spPr>
        <a:xfrm>
          <a:off x="0" y="-48590"/>
          <a:ext cx="8445624" cy="2028832"/>
        </a:xfrm>
        <a:prstGeom prst="rect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600" kern="1200" dirty="0" smtClean="0"/>
            <a:t>1. По времени возникновения риска </a:t>
          </a:r>
          <a:endParaRPr lang="ru-RU" sz="4600" kern="1200" dirty="0"/>
        </a:p>
      </dsp:txBody>
      <dsp:txXfrm>
        <a:off x="0" y="-48590"/>
        <a:ext cx="8445624" cy="2028832"/>
      </dsp:txXfrm>
    </dsp:sp>
    <dsp:sp modelId="{E4D8581E-FE74-4ACD-BDB9-17BA5C3AD834}">
      <dsp:nvSpPr>
        <dsp:cNvPr id="0" name=""/>
        <dsp:cNvSpPr/>
      </dsp:nvSpPr>
      <dsp:spPr>
        <a:xfrm>
          <a:off x="4123" y="1883060"/>
          <a:ext cx="2812458" cy="38523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ретроспективные</a:t>
          </a:r>
          <a:endParaRPr lang="ru-RU" sz="2300" kern="1200" dirty="0"/>
        </a:p>
      </dsp:txBody>
      <dsp:txXfrm>
        <a:off x="4123" y="1883060"/>
        <a:ext cx="2812458" cy="3852387"/>
      </dsp:txXfrm>
    </dsp:sp>
    <dsp:sp modelId="{D95E4C1E-0E3D-4F83-97D1-3B5DA17CC6CA}">
      <dsp:nvSpPr>
        <dsp:cNvPr id="0" name=""/>
        <dsp:cNvSpPr/>
      </dsp:nvSpPr>
      <dsp:spPr>
        <a:xfrm>
          <a:off x="2816582" y="1883060"/>
          <a:ext cx="2812458" cy="38523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текущие </a:t>
          </a:r>
          <a:endParaRPr lang="ru-RU" sz="2300" kern="1200" dirty="0"/>
        </a:p>
      </dsp:txBody>
      <dsp:txXfrm>
        <a:off x="2816582" y="1883060"/>
        <a:ext cx="2812458" cy="3852387"/>
      </dsp:txXfrm>
    </dsp:sp>
    <dsp:sp modelId="{2C9EB5C8-B0BE-46C1-997E-37413D7D44C7}">
      <dsp:nvSpPr>
        <dsp:cNvPr id="0" name=""/>
        <dsp:cNvSpPr/>
      </dsp:nvSpPr>
      <dsp:spPr>
        <a:xfrm>
          <a:off x="5629041" y="1883060"/>
          <a:ext cx="2812458" cy="38523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300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300" kern="1200" dirty="0" smtClean="0"/>
            <a:t>перспективные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 dirty="0"/>
        </a:p>
      </dsp:txBody>
      <dsp:txXfrm>
        <a:off x="5629041" y="1883060"/>
        <a:ext cx="2812458" cy="3852387"/>
      </dsp:txXfrm>
    </dsp:sp>
    <dsp:sp modelId="{63464E2C-3AEB-4F46-96E9-B073898EBB9D}">
      <dsp:nvSpPr>
        <dsp:cNvPr id="0" name=""/>
        <dsp:cNvSpPr/>
      </dsp:nvSpPr>
      <dsp:spPr>
        <a:xfrm>
          <a:off x="0" y="5735448"/>
          <a:ext cx="8445624" cy="428043"/>
        </a:xfrm>
        <a:prstGeom prst="rect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6180F3-77B1-4340-887C-9295EB2B4644}">
      <dsp:nvSpPr>
        <dsp:cNvPr id="0" name=""/>
        <dsp:cNvSpPr/>
      </dsp:nvSpPr>
      <dsp:spPr>
        <a:xfrm>
          <a:off x="0" y="0"/>
          <a:ext cx="8229600" cy="1901011"/>
        </a:xfrm>
        <a:prstGeom prst="rect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2. По виду предпринимательской деятельности </a:t>
          </a:r>
          <a:endParaRPr lang="ru-RU" sz="3600" kern="1200" dirty="0"/>
        </a:p>
      </dsp:txBody>
      <dsp:txXfrm>
        <a:off x="0" y="0"/>
        <a:ext cx="8229600" cy="1901011"/>
      </dsp:txXfrm>
    </dsp:sp>
    <dsp:sp modelId="{C9F47A20-9872-4605-AB88-5FBA45E0D14A}">
      <dsp:nvSpPr>
        <dsp:cNvPr id="0" name=""/>
        <dsp:cNvSpPr/>
      </dsp:nvSpPr>
      <dsp:spPr>
        <a:xfrm>
          <a:off x="4018" y="1901011"/>
          <a:ext cx="2740521" cy="39921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коммерческий </a:t>
          </a:r>
          <a:endParaRPr lang="ru-RU" sz="2100" kern="1200" dirty="0"/>
        </a:p>
      </dsp:txBody>
      <dsp:txXfrm>
        <a:off x="4018" y="1901011"/>
        <a:ext cx="2740521" cy="3992123"/>
      </dsp:txXfrm>
    </dsp:sp>
    <dsp:sp modelId="{66F7DF0E-9984-498B-B97D-9B708DCF23DC}">
      <dsp:nvSpPr>
        <dsp:cNvPr id="0" name=""/>
        <dsp:cNvSpPr/>
      </dsp:nvSpPr>
      <dsp:spPr>
        <a:xfrm>
          <a:off x="2744539" y="1901011"/>
          <a:ext cx="2740521" cy="39921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производственный</a:t>
          </a:r>
          <a:endParaRPr lang="ru-RU" sz="2100" kern="1200" dirty="0"/>
        </a:p>
      </dsp:txBody>
      <dsp:txXfrm>
        <a:off x="2744539" y="1901011"/>
        <a:ext cx="2740521" cy="3992123"/>
      </dsp:txXfrm>
    </dsp:sp>
    <dsp:sp modelId="{B06BB12B-CA67-4C20-8FCE-D993AA6D6417}">
      <dsp:nvSpPr>
        <dsp:cNvPr id="0" name=""/>
        <dsp:cNvSpPr/>
      </dsp:nvSpPr>
      <dsp:spPr>
        <a:xfrm>
          <a:off x="5485060" y="1901011"/>
          <a:ext cx="2740521" cy="39921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100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100" kern="1200" dirty="0" smtClean="0"/>
            <a:t>финансовый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>
        <a:off x="5485060" y="1901011"/>
        <a:ext cx="2740521" cy="3992123"/>
      </dsp:txXfrm>
    </dsp:sp>
    <dsp:sp modelId="{8B46D6DB-F6F6-4150-8175-0EB1459D8633}">
      <dsp:nvSpPr>
        <dsp:cNvPr id="0" name=""/>
        <dsp:cNvSpPr/>
      </dsp:nvSpPr>
      <dsp:spPr>
        <a:xfrm>
          <a:off x="0" y="5893134"/>
          <a:ext cx="8229600" cy="443569"/>
        </a:xfrm>
        <a:prstGeom prst="rect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36371C-4032-40F1-BAB3-DCA5A116F9B6}" type="datetimeFigureOut">
              <a:rPr lang="ru-RU" smtClean="0"/>
              <a:t>04.04.2022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04.04.2022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04.04.2022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04.04.2022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04.04.2022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04.04.2022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04.04.2022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04.04.2022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04.04.2022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F36371C-4032-40F1-BAB3-DCA5A116F9B6}" type="datetimeFigureOut">
              <a:rPr lang="ru-RU" smtClean="0"/>
              <a:t>04.04.2022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F36371C-4032-40F1-BAB3-DCA5A116F9B6}" type="datetimeFigureOut">
              <a:rPr lang="ru-RU" smtClean="0"/>
              <a:t>04.04.2022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F36371C-4032-40F1-BAB3-DCA5A116F9B6}" type="datetimeFigureOut">
              <a:rPr lang="ru-RU" smtClean="0"/>
              <a:t>04.04.2022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674635"/>
          </a:xfrm>
        </p:spPr>
        <p:txBody>
          <a:bodyPr>
            <a:normAutofit/>
          </a:bodyPr>
          <a:lstStyle/>
          <a:p>
            <a:pPr indent="0" algn="ctr">
              <a:lnSpc>
                <a:spcPct val="150000"/>
              </a:lnSpc>
              <a:buNone/>
            </a:pPr>
            <a:endParaRPr lang="ru-RU" sz="2800" b="1" dirty="0" smtClean="0"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50000"/>
              </a:lnSpc>
              <a:buNone/>
            </a:pPr>
            <a:r>
              <a:rPr lang="ru-RU" sz="2800" b="1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Тема </a:t>
            </a: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6</a:t>
            </a:r>
            <a:r>
              <a:rPr lang="en-US" sz="2800" b="1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</a:t>
            </a:r>
            <a:r>
              <a:rPr lang="ru-RU" sz="2800" b="1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УПРАВЛЕНИЕ ПРОЕКТНЫМИ РИСКАМИ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Понятие риска и неопределенности</a:t>
            </a:r>
            <a:endParaRPr lang="ru-RU" sz="1600" dirty="0">
              <a:solidFill>
                <a:srgbClr val="000000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Классификация проектных рисков</a:t>
            </a:r>
            <a:endParaRPr lang="ru-RU" sz="1600" dirty="0">
              <a:solidFill>
                <a:srgbClr val="000000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Методы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управления рисками</a:t>
            </a:r>
            <a:endParaRPr lang="ru-RU" sz="1600" dirty="0">
              <a:solidFill>
                <a:srgbClr val="000000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0319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 fontScale="850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 ситуации риска возможна оценка следующих основных моментов: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1143000" lvl="2" algn="just">
              <a:lnSpc>
                <a:spcPct val="150000"/>
              </a:lnSpc>
              <a:buClr>
                <a:srgbClr val="000000"/>
              </a:buClr>
              <a:buSzPts val="950"/>
              <a:buFont typeface="+mj-lt"/>
              <a:buAutoNum type="arabicParenR"/>
            </a:pP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вероятность получения желаемого результата (удачи);</a:t>
            </a:r>
            <a:endParaRPr lang="ru-RU" sz="14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algn="just">
              <a:lnSpc>
                <a:spcPct val="150000"/>
              </a:lnSpc>
              <a:buClr>
                <a:srgbClr val="000000"/>
              </a:buClr>
              <a:buSzPts val="950"/>
              <a:buFont typeface="+mj-lt"/>
              <a:buAutoNum type="arabicParenR"/>
            </a:pP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вероятность наступления нежелательного исхода;</a:t>
            </a:r>
            <a:endParaRPr lang="ru-RU" sz="14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algn="just">
              <a:lnSpc>
                <a:spcPct val="150000"/>
              </a:lnSpc>
              <a:buClr>
                <a:srgbClr val="000000"/>
              </a:buClr>
              <a:buSzPts val="950"/>
              <a:buFont typeface="+mj-lt"/>
              <a:buAutoNum type="arabicParenR"/>
            </a:pP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вероятность отклонения от выбранной цели;</a:t>
            </a:r>
            <a:endParaRPr lang="ru-RU" sz="14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algn="just">
              <a:lnSpc>
                <a:spcPct val="150000"/>
              </a:lnSpc>
              <a:buClr>
                <a:srgbClr val="000000"/>
              </a:buClr>
              <a:buSzPts val="950"/>
              <a:buFont typeface="+mj-lt"/>
              <a:buAutoNum type="arabicParenR"/>
            </a:pP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возможные благоприятные и неблагоприятные послед­ствия действий.</a:t>
            </a:r>
            <a:endParaRPr lang="ru-RU" sz="14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Наиболее важными характеристиками отдельного вида риска являются: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время возникновения;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факторы возникновения;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 учета;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 последствий.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1073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/>
          <a:lstStyle/>
          <a:p>
            <a:pPr indent="0" algn="just">
              <a:lnSpc>
                <a:spcPct val="150000"/>
              </a:lnSpc>
              <a:buNone/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2. Классификация проектных рисков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Зная 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конкретные характеристики риска, можно осуще­ствить группировку сходных видов риска по тем или иным критериями, т.е. провести</a:t>
            </a: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классификацию рисков.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Основные виды рисков, определенных на основе функцио­нальных признаков, представлены в табл. </a:t>
            </a:r>
            <a:r>
              <a:rPr lang="ru-RU" sz="2800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7200">
              <a:spcBef>
                <a:spcPts val="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3195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1782693"/>
              </p:ext>
            </p:extLst>
          </p:nvPr>
        </p:nvGraphicFramePr>
        <p:xfrm>
          <a:off x="467544" y="1124744"/>
          <a:ext cx="8192302" cy="5400606"/>
        </p:xfrm>
        <a:graphic>
          <a:graphicData uri="http://schemas.openxmlformats.org/drawingml/2006/table">
            <a:tbl>
              <a:tblPr/>
              <a:tblGrid>
                <a:gridCol w="409615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9615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89399"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Классификационный признак</a:t>
                      </a:r>
                      <a:endParaRPr lang="ru-RU" sz="1200" dirty="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Вид рисков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777">
                <a:tc rowSpan="2"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Характер учета</a:t>
                      </a:r>
                      <a:endParaRPr lang="ru-RU" sz="1200" dirty="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Внешние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7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Внутренние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4777">
                <a:tc rowSpan="2"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Источник возникно­вения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Статические (чистые)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47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Динамические (спекулятивные)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4777">
                <a:tc rowSpan="2"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Влияние на затраты на управление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Единичные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47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Портфельные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89553">
                <a:tc rowSpan="2"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Возможности диверси­фикации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Систематические (недиверсифицируемые)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89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Несистематические (диверсифицируемые)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4777">
                <a:tc rowSpan="2"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Влияние на стоимость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Несущественные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47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Существенные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4777">
                <a:tc rowSpan="2"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Возможность страхо­вания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Нестрахуемые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47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Страхуемые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94777">
                <a:tc rowSpan="3"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Управляемость</a:t>
                      </a:r>
                      <a:endParaRPr lang="ru-RU" sz="1200" dirty="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Полностью управляемые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947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Частично управляемые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947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Неуправляемые</a:t>
                      </a:r>
                      <a:endParaRPr lang="ru-RU" sz="1200" dirty="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83568" y="260648"/>
            <a:ext cx="7848872" cy="497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Таблица 1 Классификация проектных рисков</a:t>
            </a:r>
            <a:endParaRPr lang="ru-RU" sz="12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315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 fontScale="62500" lnSpcReduction="20000"/>
          </a:bodyPr>
          <a:lstStyle/>
          <a:p>
            <a:pPr indent="450215" algn="just">
              <a:lnSpc>
                <a:spcPct val="150000"/>
              </a:lnSpc>
            </a:pPr>
            <a:endParaRPr lang="ru-RU" sz="2800" i="1" dirty="0" smtClean="0"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i="1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Внешние </a:t>
            </a: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риски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непосредственно не связаны с деятельно­стью компании. На их уровень влияет большое количество факторов, в том числе: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факторы прямого воздействия (поставщики, потреби­тели, конкуренты, профсоюзы, государственные органы);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факторы косвенного воздействия (политические, эко­номические, демографические, социальные и др.).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Внутренние риски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обусловлены деятельностью самой компании и ее </a:t>
            </a:r>
            <a:r>
              <a:rPr lang="ru-RU" sz="2800" dirty="0" err="1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стейкхолдеров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(заинтересованных лиц). На их уровень влияют: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качество управления;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уровень специализации;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уровень производительности труда;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уровень техники безопасности;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эффективность логистических схем;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недооценка конкурентов;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ошибочная ценовая политика и др.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8949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 fontScale="700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Статические (чистые) риски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характерны тем, что всегда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обусловливают убытки реализации проекта. Эти риски обладают относительно постоянным характером проявле­ния, имея при этом стабильную и устойчивую динамику основных ключевых экономических показателей. Их также называют чистыми рисками, потому что они отражают воз­можность получения отрицательного финансового резуль­тата. Основными факторами статических рисков являются: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негативное воздействие результатов стихийных бед­ствий (пожаров, землетрясений, наводнений и т.п.);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угроза собственности третьих лиц (например, вынуж­денное прекращение деятельности основного поставщика);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несчастные случаи (потеря вследствие смерти или недееспособности ключевых сотрудников компании).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Риски оцениваются вероятностью риска возникновения убытков (потерь) и размером этих убытков.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7886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 fontScale="85000" lnSpcReduction="1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Динамические (спекулятивные) риски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означают возмож­ность получения как положительного, так и отрицательного результата реализации проекта, т.е. обеспечивают как допол­нительную прибыль, так и чистые убытки (потери). Для этих рисков характерно наличие следующих возможных исходов: появление отрицательного результата, сохранение ситуации в прежнем состоянии и появление положительного резуль­тата. Наиболее ярко динамические риски проявляются в областях реализации проекта, которые зависят от рыноч­ной конъюнктуры (изменение курса валют, изменение кур­совой стоимости акций, изменение стоимости </a:t>
            </a:r>
            <a:r>
              <a:rPr lang="ru-RU" sz="2800" dirty="0" err="1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деривативов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, изменение учетной ставки ЦБ РФ и др.).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79879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/>
          <a:lstStyle/>
          <a:p>
            <a:pPr indent="450215" algn="just">
              <a:lnSpc>
                <a:spcPct val="150000"/>
              </a:lnSpc>
            </a:pP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Единичные риски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возникают тогда, когда компания осущест­вляет анализ и оценку проектных рисков по отдельному виду деятельности (например, производственной), вне связи с дру­гими видами деятельности (финансовой и инвестиционной), без учета изменения доходности портфеля рисков в целом.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4401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/>
          <a:lstStyle/>
          <a:p>
            <a:pPr indent="450215" algn="just">
              <a:lnSpc>
                <a:spcPct val="150000"/>
              </a:lnSpc>
            </a:pP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Портфельные риски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учитываются в том случае, когда компания разрабатывает и управляет различными портфе­лями своих проектов. В этом случае риск портфеля связан с общим ухудшением его качества и показывает возмож­ность убытков (потерь) при вложении в определенный про­ект по сравнению с другими проектами.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3090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 fontScale="92500" lnSpcReduction="1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Систематические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(</a:t>
            </a:r>
            <a:r>
              <a:rPr lang="ru-RU" sz="2800" i="1" dirty="0" err="1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недиверсифицируемые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)</a:t>
            </a: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риски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возни­кают для всех участников бизнес-деятельности. Они, как правило, определяются сменой стадий производственно- экономического цикла, уровнем платежеспособного спроса, изменениями налогового законодательства и другими фак­торами, на которые компания повлиять не может. Например, к систематическим рискам следует отнести риски изменения рыночных цен (обменные курсы иностранных валют, ставки процента и т.п.), которые влияют на изменение прибыли.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17106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 fontScale="85000" lnSpcReduction="1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Несистематические (диверсифицируемые) риски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харак­терны для каждого конкретного проекта. Они связаны с низ­кой эффективностью управления (компетенцией персонала), усилением конкуренции на данном сегменте рынка, нерацио­нальной структурой капитала компании, а также другими факторами, негативных последствий которых можно в суще­ственной степени избежать при повышении общего уровня корпоративного управления. Например, компания может осуществлять операции хеджирования с тем, чтобы регу­лировать волатильность показателей прибыли или убытка. В табл. 2 приведены некоторые примеры систематических и несистематических рисков.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9015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Риск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– вероятность возникновения потерь, убытков,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недопоступлений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планируемых доходов, прибыли. </a:t>
            </a:r>
          </a:p>
          <a:p>
            <a:pPr marL="0" indent="0">
              <a:buNone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Риск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- это неопределенность наших финансовых результатов в будущем.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Риск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- шанс неблагоприятного исхода, опасность, угроза потерь и повреждений.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1. Понятие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риска и неопределенности</a:t>
            </a:r>
            <a:r>
              <a:rPr lang="ru-RU" sz="2400" dirty="0">
                <a:solidFill>
                  <a:srgbClr val="00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Times New Roman" panose="02020603050405020304" pitchFamily="18" charset="0"/>
              </a:rPr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105630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260996"/>
              </p:ext>
            </p:extLst>
          </p:nvPr>
        </p:nvGraphicFramePr>
        <p:xfrm>
          <a:off x="395536" y="1124744"/>
          <a:ext cx="8332509" cy="4968554"/>
        </p:xfrm>
        <a:graphic>
          <a:graphicData uri="http://schemas.openxmlformats.org/drawingml/2006/table">
            <a:tbl>
              <a:tblPr/>
              <a:tblGrid>
                <a:gridCol w="43049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275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500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Примеры систематического риска</a:t>
                      </a:r>
                      <a:endParaRPr lang="ru-RU" sz="1200" dirty="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Примеры несистематического риска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751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Рост валового внутреннего про­дукта (ВВП) происходит более высокими темпами, чем ожидалось</a:t>
                      </a:r>
                      <a:endParaRPr lang="ru-RU" sz="1200" dirty="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Строительство нового завода обходится дороже, чем пред­полагалось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65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Процентные ставки растут</a:t>
                      </a:r>
                      <a:endParaRPr lang="ru-RU" sz="1200" dirty="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Забастовка рабочих на заводе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751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Растет курс обмена национальной валюты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Партию продукции при­ходится уничтожить из-за несоответствия требованиям безопасности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965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Темпы инфляции снижаются</a:t>
                      </a:r>
                      <a:endParaRPr lang="ru-RU" sz="1200" dirty="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Компания-конкурент сворачи­вает свою деятельность</a:t>
                      </a:r>
                      <a:endParaRPr lang="ru-RU" sz="120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9751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Наблюдается снижение мировых цен на нефть</a:t>
                      </a:r>
                      <a:endParaRPr lang="ru-RU" sz="1200" dirty="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8382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Microsoft Sans Serif" panose="020B0604020202020204" pitchFamily="34" charset="0"/>
                          <a:cs typeface="Times New Roman" panose="02020603050405020304" pitchFamily="18" charset="0"/>
                        </a:rPr>
                        <a:t>Запас нефти в мире растут</a:t>
                      </a:r>
                      <a:endParaRPr lang="ru-RU" sz="1200" dirty="0">
                        <a:effectLst/>
                        <a:latin typeface="Verdana" panose="020B0604030504040204" pitchFamily="34" charset="0"/>
                        <a:ea typeface="Microsoft Sans Serif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51520" y="188640"/>
            <a:ext cx="835292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Таблица 2 - Некоторые виды систематических и несистематических рисков</a:t>
            </a:r>
            <a:endParaRPr lang="ru-RU" sz="12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9213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 fontScale="92500" lnSpcReduction="10000"/>
          </a:bodyPr>
          <a:lstStyle/>
          <a:p>
            <a:pPr indent="0" algn="just">
              <a:lnSpc>
                <a:spcPct val="150000"/>
              </a:lnSpc>
              <a:buNone/>
            </a:pPr>
            <a:r>
              <a:rPr lang="ru-RU" sz="2800" baseline="300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Несущественные риски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обусловливают убытки (потери) от бизнес-деятельности в пределах значений риска (уровня приемлемости), при которых сохраняется высокий уровень эффективности бизнеса. Это допустимый риск потери части прибыли (дохода), при котором проект может быть конку­рентоспособным.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Существенные риски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обуславливают убытки (потери), которые значительно превышают прогнозируемую прибыль (доход) и могут привести к значительному уменьшению сто­имости проекта и компании в целом.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94982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/>
          <a:lstStyle/>
          <a:p>
            <a:pPr indent="450215" algn="just">
              <a:lnSpc>
                <a:spcPct val="150000"/>
              </a:lnSpc>
            </a:pPr>
            <a:r>
              <a:rPr lang="ru-RU" sz="2800" i="1" dirty="0" err="1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Нестрахуемые</a:t>
            </a: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риски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— те риски, которые не берутся стра­ховать страховые компании. Основными факторами (собы­тиями) </a:t>
            </a:r>
            <a:r>
              <a:rPr lang="ru-RU" sz="2800" dirty="0" err="1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нестрахуемых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рисков, например, являются передача сотрудниками компании коммерческой информации конку­рентам. В случае наступления </a:t>
            </a:r>
            <a:r>
              <a:rPr lang="ru-RU" sz="2800" dirty="0" err="1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нестрахуемых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рисков потери возмещаются за счет собственного капитала и специально создаваемых резервных фондов компании, т.е. используется так называемое самострахование.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2872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 fontScale="925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Страхуемые риски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— те, по которым проводится стра­хование. Основными факторами (событиями) страхового риска являются пожары и другие стихийные бедствия; порча и уничтожение продукции при транспортировке; невыпол­нение обязательств субподрядчиков; приостановка деловой активности компании; смерть или заболевание руководителя или ведущих сотрудников и др.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Полностью управляемые риски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— это риски, условия воз­никновения, причины и следствия, вероятность и тяжесть последствий которых известны, существуют известные и апробированные многократно в деятельности конкретного предприятия методы управления.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27946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/>
          <a:lstStyle/>
          <a:p>
            <a:pPr indent="450215" algn="just">
              <a:lnSpc>
                <a:spcPct val="150000"/>
              </a:lnSpc>
            </a:pP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Частично управляемые риски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— те, идентификация кото­рых не является абсолютно точной, количественный анализ вызывает затруднения, методы управления известны, но не получили широкого применения на данном предприятии или у данной проектной команды.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Неуправляемые риски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— риски, условия возникновения которых неизвестны, апробированных мер противодействия не существует.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35670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 fontScale="925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Такая классификация позволяет лицу, принимающему решения, определиться с приоритетами при управлении рисками. Очевидно, что частично управляемые риски нуж­даются в дальнейшем изучении, идентификация же и анализ неуправляемых рисков с позиций приемлемого риска явля­ются чересчур дорогостоящими и длительными действиями и потому нецелесообразны.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На каждом предприятии и с учетом особенностей реа­лизуемых проектов может разрабатываться собственная классификация рисков. </a:t>
            </a:r>
            <a:endParaRPr lang="ru-RU" sz="2800" dirty="0" smtClean="0"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13384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инна\Desktop\i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512" y="260648"/>
            <a:ext cx="8784976" cy="6408712"/>
          </a:xfrm>
          <a:noFill/>
        </p:spPr>
      </p:pic>
    </p:spTree>
    <p:extLst>
      <p:ext uri="{BB962C8B-B14F-4D97-AF65-F5344CB8AC3E}">
        <p14:creationId xmlns:p14="http://schemas.microsoft.com/office/powerpoint/2010/main" val="38769472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инна\Desktop\Slide1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512" y="260648"/>
            <a:ext cx="8712968" cy="6480720"/>
          </a:xfrm>
          <a:noFill/>
        </p:spPr>
      </p:pic>
    </p:spTree>
    <p:extLst>
      <p:ext uri="{BB962C8B-B14F-4D97-AF65-F5344CB8AC3E}">
        <p14:creationId xmlns:p14="http://schemas.microsoft.com/office/powerpoint/2010/main" val="36688860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инна\Desktop\TASS_1627857-pic668-668x444-6004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40959" cy="640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57874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инна\Desktop\i2Y2F7RN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512" y="188640"/>
            <a:ext cx="8784976" cy="6552728"/>
          </a:xfrm>
          <a:noFill/>
        </p:spPr>
      </p:pic>
    </p:spTree>
    <p:extLst>
      <p:ext uri="{BB962C8B-B14F-4D97-AF65-F5344CB8AC3E}">
        <p14:creationId xmlns:p14="http://schemas.microsoft.com/office/powerpoint/2010/main" val="314070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 fontScale="85000" lnSpcReduction="10000"/>
          </a:bodyPr>
          <a:lstStyle/>
          <a:p>
            <a:pPr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 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своей деятельности инициаторы и менеджеры проектов неизбежно сталкиваются с ситуациями неопределенности и риска. Риск объективно присущ хозяйственной деятель­ности, и чтобы достичь успеха и победить в конкурентной борьбе, важно разработать эффективную и рациональную стратегию управления им.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Появление 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риска обусловлено неопределенностью внеш­ней, динамично изменяющейся, среды, с одной стороны, и ограниченностью ресурсов компании — с другой (рис. </a:t>
            </a:r>
            <a:r>
              <a:rPr lang="ru-RU" sz="2800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1).</a:t>
            </a:r>
            <a:endParaRPr lang="ru-RU" sz="1600" dirty="0" smtClean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Большинство исследователей разделяют понятие неопределенности и понятие риска. Это разделение основано на следующих положениях.</a:t>
            </a:r>
            <a:endParaRPr lang="ru-RU" sz="1600" dirty="0" smtClean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21462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9658411"/>
              </p:ext>
            </p:extLst>
          </p:nvPr>
        </p:nvGraphicFramePr>
        <p:xfrm>
          <a:off x="251520" y="332656"/>
          <a:ext cx="8445624" cy="6114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54243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6314191"/>
              </p:ext>
            </p:extLst>
          </p:nvPr>
        </p:nvGraphicFramePr>
        <p:xfrm>
          <a:off x="467544" y="260648"/>
          <a:ext cx="8229600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23938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32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Стадии (этапы) основного процесса управления рисками проекта могут быть классифицированы по-разному. С уче­том существующей практики процесс управления рисками проекта, как правило, включает в себя следующие стадии:</a:t>
            </a:r>
            <a:endParaRPr lang="ru-RU" sz="18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728784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32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разработка целей и стратегий по управлению рисками;</a:t>
            </a:r>
            <a:endParaRPr lang="ru-RU" sz="18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32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идентификация рисков;</a:t>
            </a:r>
            <a:endParaRPr lang="ru-RU" sz="18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32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оценка и анализ рисков;</a:t>
            </a:r>
            <a:endParaRPr lang="ru-RU" sz="18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32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элиминирование рисков;</a:t>
            </a:r>
            <a:endParaRPr lang="ru-RU" sz="18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32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мониторинг рисков.</a:t>
            </a:r>
            <a:endParaRPr lang="ru-RU" sz="18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371931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/>
          <a:lstStyle/>
          <a:p>
            <a:pPr marL="109728" indent="0" algn="ctr">
              <a:lnSpc>
                <a:spcPct val="150000"/>
              </a:lnSpc>
              <a:buNone/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3</a:t>
            </a:r>
            <a:r>
              <a:rPr lang="ru-RU" sz="2800" b="1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Методы управления рисками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Обычно выделяют следующие методы управления рисками: уклонение, локализация, диссипация, компенсация. Схема методов управления рисками приведена на рис. </a:t>
            </a:r>
            <a:r>
              <a:rPr lang="ru-RU" sz="2800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6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86788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 descr="F:\media\image29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8640"/>
            <a:ext cx="7416824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691680" y="5805264"/>
            <a:ext cx="655272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4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Рис. 6.</a:t>
            </a:r>
            <a:r>
              <a:rPr lang="ru-RU" sz="14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Методы управления риском на предприятии</a:t>
            </a:r>
            <a:endParaRPr lang="ru-RU" sz="10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2312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5832648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Уклонение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Руководители, избегают сделок с ненадежными партнерами, клиентами, отказываются от инновационных, инвестиционных или иных проектов, если те вызывают хоть малейшую неуверенность в успешной реализации. К примеру, такой стратегии придерживается банк, выдающий кредиты только под конкретный залог.</a:t>
            </a:r>
          </a:p>
        </p:txBody>
      </p:sp>
    </p:spTree>
    <p:extLst>
      <p:ext uri="{BB962C8B-B14F-4D97-AF65-F5344CB8AC3E}">
        <p14:creationId xmlns:p14="http://schemas.microsoft.com/office/powerpoint/2010/main" val="41795065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 fontScale="92500"/>
          </a:bodyPr>
          <a:lstStyle/>
          <a:p>
            <a:pPr marL="109728" indent="0" algn="ctr"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Локализация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lnSpc>
                <a:spcPct val="150000"/>
              </a:lnSpc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иски применяются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исключительно редко. Она возможна в тех случаев, когда можно четко идентифицировать источники риска. Наиболее опасные участки производственного процесса локализуются, и над ними устанавливается контроль, снижается уровень финансового риска. Подобный метод используют крупные компании для внедрения инновационных проектов, освоения новых видов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продукции.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7695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76664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Диверсификация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подразумевает увеличение разнообразия видов деятельности, рынков сбыта или каналов поставок.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Диверсификация закупок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это увеличение количества поставщиком, что позволяет ослабить зависимость предприятия от конкретного поставщика. При возникновении сбоя в товарном потоке от одного партнера (нарушение графика, форс-мажор, банкротство и др.) предприятие может легко переключиться на другой.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Диверсификация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рынка сбыта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(развитие рынка) предполагает распределение готовой продукции предприятия между несколькими рынками или контрагентами. В этом случае провал на одном рынке будет компенсирован успехами на других.</a:t>
            </a:r>
          </a:p>
        </p:txBody>
      </p:sp>
    </p:spTree>
    <p:extLst>
      <p:ext uri="{BB962C8B-B14F-4D97-AF65-F5344CB8AC3E}">
        <p14:creationId xmlns:p14="http://schemas.microsoft.com/office/powerpoint/2010/main" val="10904122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60640"/>
          </a:xfrm>
        </p:spPr>
        <p:txBody>
          <a:bodyPr>
            <a:normAutofit fontScale="92500"/>
          </a:bodyPr>
          <a:lstStyle/>
          <a:p>
            <a:pPr marL="109728" indent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компенсации риска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Данная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группа методов относится к упреждающим методам управления (управление по возмущению). Наиболее эффективным является: стратегическое планирование. Как средство управления риском оно дает наибольший эффект в том случае, если разработка стратегии проходит через все сферы внутри предприятия. Одна из составляющих этого метода – прогнозирование внешней экономической обстановки. Суть его заключается в периодической разработке сценариев развития внешней среды предприятия: поведения конкурентов, партнеров, клиентов, региональной общеэкономической обстановки</a:t>
            </a:r>
          </a:p>
        </p:txBody>
      </p:sp>
    </p:spTree>
    <p:extLst>
      <p:ext uri="{BB962C8B-B14F-4D97-AF65-F5344CB8AC3E}">
        <p14:creationId xmlns:p14="http://schemas.microsoft.com/office/powerpoint/2010/main" val="983376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 descr="F:\media\image22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60648"/>
            <a:ext cx="7488832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259632" y="6021288"/>
            <a:ext cx="770485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Рис. .1.</a:t>
            </a:r>
            <a:r>
              <a:rPr lang="ru-RU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Факторы, обусловливающие неизбежность возникновения риска</a:t>
            </a:r>
            <a:endParaRPr lang="ru-RU" sz="11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6441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564904"/>
            <a:ext cx="8424936" cy="936104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sz="4000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793218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32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1. Риск имеет место только в тех случаях, когда прини­мать решение необходимо (если это не так, нет смысла рисковать). Иначе говоря, именно необходимость принимать решения в условиях неопределенности порождает риск. При отсутствии таковой необходимости нет и риска.</a:t>
            </a:r>
            <a:endParaRPr lang="ru-RU" sz="18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79045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 fontScale="92500" lnSpcReduction="10000"/>
          </a:bodyPr>
          <a:lstStyle/>
          <a:p>
            <a:pPr marL="457200" lvl="1" indent="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None/>
            </a:pPr>
            <a:r>
              <a:rPr lang="ru-RU" sz="2400" b="1" spc="3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Риск </a:t>
            </a:r>
            <a:r>
              <a:rPr lang="ru-RU" sz="2400" b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субъективен, а неопределенность объективна. </a:t>
            </a:r>
            <a:endParaRPr lang="ru-RU" sz="2400" b="1" spc="35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None/>
            </a:pPr>
            <a:r>
              <a:rPr lang="ru-RU" sz="2400" spc="3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объективное отсутствие достоверной инфор­мации о потенциальном объеме спроса на производимую продукцию приводит к возникновению спектра рисков для участников проекта. Риск, порожденный </a:t>
            </a:r>
            <a:r>
              <a:rPr lang="ru-RU" sz="2400" b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неопределен­ностью</a:t>
            </a: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вследствие отсутствия маркетингового исследования для проекта, обращается в кредитный риск для инвестора, а в случае невозврата кредита — в риск потери ликвид­ности и далее в риск банкротства, а для реципиента этот риск трансформируется в риск непредвиденных колебаний рыночной конъюнктуры. Для каждого лица, принимающего решение, проявление риска индивидуально как в качествен­ном, так и в количественном выражении.</a:t>
            </a:r>
            <a:endParaRPr lang="ru-RU" sz="14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3479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 fontScale="92500" lnSpcReduction="20000"/>
          </a:bodyPr>
          <a:lstStyle/>
          <a:p>
            <a:pPr marL="457200" lvl="1" indent="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None/>
            </a:pP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Неопределенность существует, как правило, в тех слу­чаях, когда вероятности и влияние в последствие приходится определять субъективно из-за отсутствия статистиче­ских данных за предшествующие периоды. </a:t>
            </a:r>
            <a:r>
              <a:rPr lang="ru-RU" sz="2400" b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Риск характерен для производственно-экономических систем с массовыми событиями</a:t>
            </a: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None/>
            </a:pPr>
            <a:endParaRPr lang="ru-RU" sz="2400" spc="35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None/>
            </a:pPr>
            <a:r>
              <a:rPr lang="ru-RU" sz="2400" spc="3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Риск всегда связан с какой-либо деятельностью. </a:t>
            </a: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Иначе говоря, если предприятие планирует реализовать про­ект — оно подвержено инвестиционным, рыночным рискам; если же компания не осуществляет никаких действий, она опять-таки несет риски — риск неполученной прибыли, те же рыночные риски и пр. Это заложено уже в самом опре­делении понятия «предприятие».</a:t>
            </a:r>
            <a:endParaRPr lang="ru-RU" sz="14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1512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/>
          <a:lstStyle/>
          <a:p>
            <a:pPr indent="0" algn="just">
              <a:lnSpc>
                <a:spcPct val="150000"/>
              </a:lnSpc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          Таким 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образом,</a:t>
            </a: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риск возникает тогда, когда нужно при­нять решение, связанное с преодолением неопределенности в ситуации неизбежного выбора.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Поскольку любое хозяй­ственное решение, как правило, связано с выбором наилуч­шего из имеющихся вариантов, оно неизбежно подразуме­вает наступление ситуации риска, следовательно, менеджеры предприятия должны уделять значительное внимание управ­лению риском.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434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19" y="1844824"/>
            <a:ext cx="8240602" cy="2295691"/>
          </a:xfrm>
        </p:spPr>
      </p:pic>
      <p:sp>
        <p:nvSpPr>
          <p:cNvPr id="4" name="Прямоугольник 3"/>
          <p:cNvSpPr/>
          <p:nvPr/>
        </p:nvSpPr>
        <p:spPr>
          <a:xfrm>
            <a:off x="539551" y="4509120"/>
            <a:ext cx="833276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Соотношение между риском и неопределенностью пред­ставлено на рис.2. </a:t>
            </a:r>
            <a:endParaRPr lang="ru-RU" sz="11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1595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9284</TotalTime>
  <Words>1796</Words>
  <Application>Microsoft Office PowerPoint</Application>
  <PresentationFormat>Экран (4:3)</PresentationFormat>
  <Paragraphs>137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Открытая</vt:lpstr>
      <vt:lpstr>Презентация PowerPoint</vt:lpstr>
      <vt:lpstr>1. Понятие риска и неопределенности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Ставропольский ГАУ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Генезис понятия организационная культура</dc:title>
  <dc:creator>ДВ</dc:creator>
  <cp:lastModifiedBy>инна</cp:lastModifiedBy>
  <cp:revision>55</cp:revision>
  <dcterms:created xsi:type="dcterms:W3CDTF">2014-04-21T11:00:57Z</dcterms:created>
  <dcterms:modified xsi:type="dcterms:W3CDTF">2022-04-04T13:16:46Z</dcterms:modified>
</cp:coreProperties>
</file>